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8" r:id="rId6"/>
    <p:sldId id="269" r:id="rId7"/>
    <p:sldId id="272" r:id="rId8"/>
    <p:sldId id="284" r:id="rId9"/>
    <p:sldId id="273" r:id="rId10"/>
    <p:sldId id="270" r:id="rId11"/>
    <p:sldId id="274" r:id="rId12"/>
    <p:sldId id="275" r:id="rId13"/>
    <p:sldId id="276" r:id="rId14"/>
    <p:sldId id="277" r:id="rId15"/>
    <p:sldId id="278" r:id="rId16"/>
    <p:sldId id="286" r:id="rId17"/>
    <p:sldId id="279" r:id="rId18"/>
    <p:sldId id="280" r:id="rId19"/>
    <p:sldId id="281" r:id="rId20"/>
    <p:sldId id="282" r:id="rId21"/>
    <p:sldId id="283" r:id="rId22"/>
    <p:sldId id="288" r:id="rId23"/>
    <p:sldId id="285" r:id="rId24"/>
    <p:sldId id="287" r:id="rId25"/>
    <p:sldId id="289" r:id="rId26"/>
    <p:sldId id="290" r:id="rId27"/>
    <p:sldId id="291" r:id="rId28"/>
    <p:sldId id="292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50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78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1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0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21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1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1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 smtClean="0"/>
              <a:t>PCB DESIGN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/>
          <a:lstStyle/>
          <a:p>
            <a:pPr marL="514350" indent="-514350" fontAlgn="base">
              <a:buFont typeface="+mj-lt"/>
              <a:buAutoNum type="arabicPeriod" startAt="2"/>
            </a:pPr>
            <a:r>
              <a:rPr lang="en-US" b="1" dirty="0" smtClean="0"/>
              <a:t>Make </a:t>
            </a:r>
            <a:r>
              <a:rPr lang="en-US" b="1" dirty="0"/>
              <a:t>Loops Small</a:t>
            </a:r>
          </a:p>
          <a:p>
            <a:pPr marL="647646" lvl="1" indent="-342900" fontAlgn="base"/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loops have lower inductance and resistance, loops, especially the high frequency loops, should be made as small as possible</a:t>
            </a:r>
            <a:r>
              <a:rPr lang="en-US" dirty="0" smtClean="0"/>
              <a:t>.</a:t>
            </a:r>
          </a:p>
          <a:p>
            <a:pPr marL="647646" lvl="1" indent="-342900" fontAlgn="base"/>
            <a:r>
              <a:rPr lang="en-US" dirty="0"/>
              <a:t>Having small loops reduces high frequency voltage spikes that are caused by </a:t>
            </a:r>
            <a:endParaRPr lang="en-US" dirty="0" smtClean="0"/>
          </a:p>
          <a:p>
            <a:pPr marL="304746" lvl="1" indent="0" fontAlgn="base">
              <a:buNone/>
            </a:pPr>
            <a:r>
              <a:rPr lang="en-US" i="1" dirty="0"/>
              <a:t> </a:t>
            </a:r>
            <a:r>
              <a:rPr lang="en-US" i="1" dirty="0" smtClean="0"/>
              <a:t>    V </a:t>
            </a:r>
            <a:r>
              <a:rPr lang="en-US" i="1" dirty="0"/>
              <a:t>=L (di/</a:t>
            </a:r>
            <a:r>
              <a:rPr lang="en-US" i="1" dirty="0" err="1"/>
              <a:t>dt</a:t>
            </a:r>
            <a:r>
              <a:rPr lang="en-US" i="1" dirty="0" smtClean="0"/>
              <a:t>)</a:t>
            </a:r>
          </a:p>
          <a:p>
            <a:pPr marL="647646" lvl="1" indent="-342900" fontAlgn="base"/>
            <a:r>
              <a:rPr lang="en-US" dirty="0" smtClean="0"/>
              <a:t>It also help in reducing noise</a:t>
            </a:r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17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 lnSpcReduction="10000"/>
          </a:bodyPr>
          <a:lstStyle/>
          <a:p>
            <a:pPr marL="514350" indent="-514350" fontAlgn="base">
              <a:buFont typeface="+mj-lt"/>
              <a:buAutoNum type="arabicPeriod" startAt="3"/>
            </a:pPr>
            <a:r>
              <a:rPr lang="en-US" b="1" dirty="0"/>
              <a:t>Decoupling Capacitor Placement</a:t>
            </a:r>
          </a:p>
          <a:p>
            <a:pPr fontAlgn="base"/>
            <a:r>
              <a:rPr lang="en-US" dirty="0"/>
              <a:t>The decoupling capacitors  should be placed as near as possible to the power and ground pins of integrated circuits to maximize decoupling efficiency.</a:t>
            </a:r>
          </a:p>
          <a:p>
            <a:pPr fontAlgn="base"/>
            <a:r>
              <a:rPr lang="en-US" dirty="0"/>
              <a:t>Placing capacitors farther away introduces stray </a:t>
            </a:r>
            <a:r>
              <a:rPr lang="en-US" dirty="0" smtClean="0"/>
              <a:t>inductance.</a:t>
            </a:r>
          </a:p>
          <a:p>
            <a:pPr fontAlgn="base"/>
            <a:r>
              <a:rPr lang="en-US" dirty="0" smtClean="0"/>
              <a:t>If frequency of noise is less than 50mhz then </a:t>
            </a:r>
            <a:r>
              <a:rPr lang="en-US" dirty="0"/>
              <a:t>C</a:t>
            </a:r>
            <a:r>
              <a:rPr lang="en-US" dirty="0" smtClean="0"/>
              <a:t>eramic Capacitor can be used (10nF or 0.1uF) and for noise greater than 50Mhz multiple capacitor must be used</a:t>
            </a:r>
          </a:p>
          <a:p>
            <a:pPr fontAlgn="base"/>
            <a:r>
              <a:rPr lang="en-US" dirty="0" smtClean="0"/>
              <a:t>Low frequency noise electrolytic capacitor is used and if high frequency noise is there ceramic capacitor is used.</a:t>
            </a:r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7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3"/>
            </a:pPr>
            <a:r>
              <a:rPr lang="en-US" b="1" dirty="0"/>
              <a:t>Decoupling Capacitor Placement</a:t>
            </a:r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2" y="2133600"/>
            <a:ext cx="6675698" cy="2171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4587056"/>
            <a:ext cx="6675698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3"/>
            </a:pPr>
            <a:r>
              <a:rPr lang="en-US" b="1" dirty="0"/>
              <a:t>Decoupling Capacitor Placement</a:t>
            </a:r>
          </a:p>
          <a:p>
            <a:pPr fontAlgn="base"/>
            <a:r>
              <a:rPr lang="en-US" dirty="0" smtClean="0"/>
              <a:t>Mainly ceramic Capacitors are used for decoupling because of </a:t>
            </a:r>
          </a:p>
          <a:p>
            <a:pPr lvl="1" fontAlgn="base"/>
            <a:r>
              <a:rPr lang="en-US" dirty="0" smtClean="0"/>
              <a:t>Wide Temperature</a:t>
            </a:r>
          </a:p>
          <a:p>
            <a:pPr lvl="1" fontAlgn="base"/>
            <a:r>
              <a:rPr lang="en-US" dirty="0" smtClean="0"/>
              <a:t>Wide voltage</a:t>
            </a:r>
          </a:p>
          <a:p>
            <a:pPr lvl="1" fontAlgn="base"/>
            <a:r>
              <a:rPr lang="en-US" dirty="0" smtClean="0"/>
              <a:t>Low ESR(equivalent series resistance)</a:t>
            </a:r>
          </a:p>
          <a:p>
            <a:pPr lvl="1" fontAlgn="base"/>
            <a:r>
              <a:rPr lang="en-US" dirty="0" smtClean="0"/>
              <a:t>Stability and Reliability</a:t>
            </a:r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8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b="1" dirty="0" smtClean="0"/>
              <a:t>Ground</a:t>
            </a:r>
            <a:endParaRPr lang="en-US" b="1" dirty="0"/>
          </a:p>
          <a:p>
            <a:pPr fontAlgn="base"/>
            <a:r>
              <a:rPr lang="en-US" dirty="0"/>
              <a:t>Hence, you should take care to route noisy grounds away from signals that need to be quiet.</a:t>
            </a:r>
          </a:p>
          <a:p>
            <a:pPr fontAlgn="base"/>
            <a:r>
              <a:rPr lang="en-US" dirty="0"/>
              <a:t>You can make ground traces large enough to carry the currents that will flow. It’s ideal to place a ground plane directly under signal traces lowers the impedance of the traces.</a:t>
            </a:r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04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819129" cy="52578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/>
              <a:t>Via</a:t>
            </a:r>
          </a:p>
          <a:p>
            <a:pPr fontAlgn="base"/>
            <a:r>
              <a:rPr lang="en-US" dirty="0" smtClean="0"/>
              <a:t>It is especially used to shorten the length of the track</a:t>
            </a:r>
          </a:p>
          <a:p>
            <a:pPr fontAlgn="base"/>
            <a:r>
              <a:rPr lang="en-US" dirty="0" smtClean="0"/>
              <a:t>Types</a:t>
            </a:r>
          </a:p>
          <a:p>
            <a:pPr marL="647646" lvl="1" indent="-342900" fontAlgn="base"/>
            <a:r>
              <a:rPr lang="en-US" b="1" dirty="0"/>
              <a:t>Thermal </a:t>
            </a:r>
            <a:r>
              <a:rPr lang="en-US" b="1" dirty="0" smtClean="0"/>
              <a:t>Via</a:t>
            </a:r>
          </a:p>
          <a:p>
            <a:pPr lvl="1" fontAlgn="base"/>
            <a:r>
              <a:rPr lang="en-US" dirty="0" smtClean="0"/>
              <a:t>Via </a:t>
            </a:r>
            <a:r>
              <a:rPr lang="en-US" dirty="0"/>
              <a:t>can be used to transfer heat from one side of a PCB to the other.</a:t>
            </a:r>
          </a:p>
          <a:p>
            <a:pPr lvl="1" fontAlgn="base"/>
            <a:r>
              <a:rPr lang="en-US" dirty="0"/>
              <a:t>This is especially useful in case where a PCB is mounted on a heatsink on a chassis which further dissipate heat.</a:t>
            </a:r>
          </a:p>
          <a:p>
            <a:pPr marL="952393" lvl="2" indent="-342900" fontAlgn="base"/>
            <a:endParaRPr lang="en-US" b="1" dirty="0" smtClean="0"/>
          </a:p>
          <a:p>
            <a:pPr marL="647646" lvl="1" indent="-342900" fontAlgn="base"/>
            <a:endParaRPr lang="en-US" b="1" dirty="0"/>
          </a:p>
          <a:p>
            <a:pPr marL="0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4648200"/>
            <a:ext cx="3867439" cy="18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7"/>
            </a:pPr>
            <a:r>
              <a:rPr lang="en-US" b="1" dirty="0"/>
              <a:t>Using PCB as Heatsink</a:t>
            </a:r>
          </a:p>
          <a:p>
            <a:pPr fontAlgn="base"/>
            <a:r>
              <a:rPr lang="en-US" dirty="0"/>
              <a:t>Placing extra copper around surface mount component can provide extra surface area to dissipate heat more efficiently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3200400"/>
            <a:ext cx="3772227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8"/>
            </a:pPr>
            <a:r>
              <a:rPr lang="en-US" b="1" dirty="0"/>
              <a:t>Distance between Traces and Mounting Holes</a:t>
            </a:r>
          </a:p>
          <a:p>
            <a:pPr fontAlgn="base"/>
            <a:r>
              <a:rPr lang="en-US" dirty="0"/>
              <a:t>Leaving space  between copper traces or fills and mounting holes helps in preventing shock hazards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Since, solder mask is not a reliable insulator, you should always take care that there is distance between copper and any mounting hardware.</a:t>
            </a:r>
            <a:endParaRPr lang="en-US" dirty="0" smtClean="0"/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930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/>
              <a:t>Heat Sensitive Components</a:t>
            </a:r>
          </a:p>
          <a:p>
            <a:pPr fontAlgn="base"/>
            <a:r>
              <a:rPr lang="en-US" dirty="0"/>
              <a:t>In a PCB. components that are sensitive to heat must be kept away from the other components that generate heat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Example of components that generate heat are bridge rectifiers, diodes, MOSFETs, inductors, and resistors.</a:t>
            </a:r>
          </a:p>
          <a:p>
            <a:pPr fontAlgn="base"/>
            <a:r>
              <a:rPr lang="en-US" dirty="0"/>
              <a:t>The heat generated by these components depends on the current flowing through them.</a:t>
            </a:r>
          </a:p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7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 fontAlgn="base"/>
            <a:r>
              <a:rPr lang="en-US" b="1" dirty="0"/>
              <a:t>PCB Design Software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 PCB </a:t>
            </a:r>
            <a:r>
              <a:rPr lang="en-US" b="1" dirty="0" smtClean="0"/>
              <a:t>Artist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SOLIDWORKS PCB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PCB WEB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err="1" smtClean="0"/>
              <a:t>KiCad</a:t>
            </a:r>
            <a:r>
              <a:rPr lang="en-US" b="1" dirty="0" smtClean="0"/>
              <a:t> EDA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EasyEDA</a:t>
            </a:r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14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circuit board is the most common name but may also be called "printed wiring boards" or "printed wiring cards</a:t>
            </a:r>
            <a:r>
              <a:rPr lang="en-US" dirty="0" smtClean="0"/>
              <a:t>".</a:t>
            </a:r>
          </a:p>
          <a:p>
            <a:r>
              <a:rPr lang="en-US" dirty="0" smtClean="0"/>
              <a:t> </a:t>
            </a:r>
            <a:r>
              <a:rPr lang="en-US" dirty="0"/>
              <a:t>Before the advent of the PCB circuits were constructed through a laborious process of point-to-point wiring.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led to frequent failures at wire junctions and short circuits when wire insulation began to age and crack.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86" y="1664816"/>
            <a:ext cx="7943726" cy="4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How To Make Schematic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3" y="1611471"/>
            <a:ext cx="9493210" cy="51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6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Final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12" y="1066800"/>
            <a:ext cx="697290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 PCB Fabrication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Clean PCB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Make PCB dry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Print  Designed Circuit to the PCB Board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Iron it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 Do Etching</a:t>
            </a:r>
          </a:p>
          <a:p>
            <a:pPr marL="819096" lvl="1" indent="-514350" fontAlgn="base">
              <a:buFont typeface="+mj-lt"/>
              <a:buAutoNum type="arabicPeriod"/>
            </a:pPr>
            <a:r>
              <a:rPr lang="en-US" dirty="0" smtClean="0"/>
              <a:t>Ferric Chloride(1:1 with Water)</a:t>
            </a:r>
          </a:p>
          <a:p>
            <a:pPr marL="819096" lvl="1" indent="-514350" fontAlgn="base">
              <a:buFont typeface="+mj-lt"/>
              <a:buAutoNum type="arabicPeriod"/>
            </a:pPr>
            <a:r>
              <a:rPr lang="en-US" dirty="0" smtClean="0"/>
              <a:t>Hydrogen Chloride and Hydrogen Peroxide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i="1" dirty="0" smtClean="0"/>
              <a:t>Clean PCB With water to remove Ferric Chloride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i="1" dirty="0" smtClean="0"/>
              <a:t>Remove Printed Color form PCB With Acetone</a:t>
            </a:r>
          </a:p>
          <a:p>
            <a:pPr marL="0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49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 PCB Fabrication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 startAt="8"/>
            </a:pPr>
            <a:r>
              <a:rPr lang="en-US" i="1" dirty="0" smtClean="0"/>
              <a:t>Green Masking:</a:t>
            </a:r>
          </a:p>
          <a:p>
            <a:pPr marL="609493" lvl="2" indent="0" fontAlgn="base">
              <a:buNone/>
            </a:pPr>
            <a:r>
              <a:rPr lang="en-US" i="1" dirty="0" smtClean="0"/>
              <a:t>Solder Resister Greening and catalyst (2:1) and dilute it</a:t>
            </a:r>
          </a:p>
          <a:p>
            <a:pPr marL="514350" indent="-514350" fontAlgn="base">
              <a:buFont typeface="+mj-lt"/>
              <a:buAutoNum type="arabicPeriod" startAt="8"/>
            </a:pPr>
            <a:r>
              <a:rPr lang="en-US" i="1" dirty="0" smtClean="0"/>
              <a:t>Drill The PCB</a:t>
            </a:r>
          </a:p>
          <a:p>
            <a:pPr marL="514350" indent="-514350" fontAlgn="base">
              <a:buFont typeface="+mj-lt"/>
              <a:buAutoNum type="arabicPeriod" startAt="8"/>
            </a:pPr>
            <a:r>
              <a:rPr lang="en-US" i="1" dirty="0" smtClean="0"/>
              <a:t>Place Component and Solder It</a:t>
            </a:r>
          </a:p>
          <a:p>
            <a:pPr marL="0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92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How To Make Schematic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1057275"/>
            <a:ext cx="92392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Final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>
            <a:normAutofit/>
          </a:bodyPr>
          <a:lstStyle/>
          <a:p>
            <a:pPr fontAlgn="base"/>
            <a:endParaRPr lang="en-US" dirty="0" smtClean="0"/>
          </a:p>
          <a:p>
            <a:pPr marL="304746" lvl="1" indent="0" fontAlgn="base">
              <a:buNone/>
            </a:pPr>
            <a:endParaRPr lang="en-US" dirty="0" smtClean="0"/>
          </a:p>
          <a:p>
            <a:pPr marL="304746" lvl="1" indent="0" fontAlgn="base">
              <a:buNone/>
            </a:pPr>
            <a:endParaRPr lang="en-US" i="1" dirty="0"/>
          </a:p>
          <a:p>
            <a:pPr marL="304746" lvl="1" indent="0" fontAlgn="base">
              <a:buNone/>
            </a:pPr>
            <a:endParaRPr lang="en-US" i="1" dirty="0" smtClean="0"/>
          </a:p>
          <a:p>
            <a:pPr marL="304746" lvl="1" indent="0" fontAlgn="base">
              <a:buNone/>
            </a:pPr>
            <a:endParaRPr lang="en-US" b="1" i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1219200"/>
            <a:ext cx="4752991" cy="538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52" y="1219200"/>
            <a:ext cx="4742628" cy="53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209529" cy="4465320"/>
          </a:xfrm>
        </p:spPr>
        <p:txBody>
          <a:bodyPr/>
          <a:lstStyle/>
          <a:p>
            <a:r>
              <a:rPr lang="en-US" dirty="0" smtClean="0"/>
              <a:t>Also called printed </a:t>
            </a:r>
            <a:r>
              <a:rPr lang="en-US" dirty="0"/>
              <a:t>circuit </a:t>
            </a:r>
            <a:r>
              <a:rPr lang="en-US" dirty="0" smtClean="0"/>
              <a:t>board</a:t>
            </a:r>
            <a:endParaRPr lang="en-US" dirty="0"/>
          </a:p>
          <a:p>
            <a:r>
              <a:rPr lang="en-US" dirty="0"/>
              <a:t>It is a board that has lines and pads that connect various points together.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traces that electrically connect the various connectors and components to each other</a:t>
            </a:r>
            <a:r>
              <a:rPr lang="en-US" dirty="0" smtClean="0"/>
              <a:t>.</a:t>
            </a:r>
          </a:p>
          <a:p>
            <a:r>
              <a:rPr lang="en-US" dirty="0"/>
              <a:t>A PCB allows signals and power to be routed between physical devices. 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 Board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133600"/>
            <a:ext cx="4503810" cy="3063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234097"/>
            <a:ext cx="61751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49" y="1498600"/>
            <a:ext cx="476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060054"/>
            <a:ext cx="4993166" cy="39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0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-95250"/>
            <a:ext cx="4038600" cy="403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1" y="1752600"/>
            <a:ext cx="5172075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6"/>
          <a:stretch/>
        </p:blipFill>
        <p:spPr>
          <a:xfrm>
            <a:off x="6983588" y="3445513"/>
            <a:ext cx="3392294" cy="34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447800"/>
            <a:ext cx="10666729" cy="4724400"/>
          </a:xfrm>
        </p:spPr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Sizing </a:t>
            </a:r>
            <a:r>
              <a:rPr lang="en-US" b="1" dirty="0" smtClean="0"/>
              <a:t>Traces:</a:t>
            </a:r>
          </a:p>
          <a:p>
            <a:pPr marL="647646" lvl="1" indent="-342900" fontAlgn="base"/>
            <a:r>
              <a:rPr lang="en-US" dirty="0" smtClean="0"/>
              <a:t>As </a:t>
            </a:r>
            <a:r>
              <a:rPr lang="en-US" dirty="0"/>
              <a:t>we know, copper traces have resistance. Which means that it has a voltage drop, power dissipation, and a temperature rise when current flows through </a:t>
            </a:r>
            <a:r>
              <a:rPr lang="en-US" dirty="0" smtClean="0"/>
              <a:t>it</a:t>
            </a:r>
          </a:p>
          <a:p>
            <a:pPr marL="647646" lvl="1" indent="-342900" fontAlgn="base"/>
            <a:endParaRPr lang="en-US" dirty="0" smtClean="0"/>
          </a:p>
          <a:p>
            <a:pPr marL="647646" lvl="1" indent="-342900" fontAlgn="base"/>
            <a:r>
              <a:rPr lang="en-US" dirty="0" smtClean="0"/>
              <a:t>Resistance (R) = </a:t>
            </a:r>
            <a:r>
              <a:rPr lang="en-US" dirty="0"/>
              <a:t>(Resistivity × Length)/(Thickness × Width</a:t>
            </a:r>
            <a:r>
              <a:rPr lang="en-US" dirty="0" smtClean="0"/>
              <a:t>)</a:t>
            </a:r>
          </a:p>
          <a:p>
            <a:pPr marL="647646" lvl="1" indent="-342900" fontAlgn="base"/>
            <a:endParaRPr lang="en-US" b="1" dirty="0"/>
          </a:p>
          <a:p>
            <a:pPr marL="647646" lvl="1" indent="-342900" fontAlgn="base"/>
            <a:r>
              <a:rPr lang="en-US" dirty="0"/>
              <a:t>Resistance is actually a physical property of the metal that is used to make the trace</a:t>
            </a:r>
            <a:r>
              <a:rPr lang="en-US" dirty="0" smtClean="0"/>
              <a:t>.</a:t>
            </a:r>
          </a:p>
          <a:p>
            <a:pPr marL="647646" lvl="1" indent="-342900" fontAlgn="base"/>
            <a:endParaRPr lang="en-US" b="1" dirty="0"/>
          </a:p>
          <a:p>
            <a:pPr marL="647646" lvl="1" indent="-342900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666729" cy="4465320"/>
          </a:xfrm>
        </p:spPr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Sizing </a:t>
            </a:r>
            <a:r>
              <a:rPr lang="en-US" b="1" dirty="0" smtClean="0"/>
              <a:t>Traces:</a:t>
            </a:r>
          </a:p>
          <a:p>
            <a:pPr marL="647646" lvl="1" indent="-342900" fontAlgn="base"/>
            <a:endParaRPr lang="en-US" b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633" y="2368754"/>
            <a:ext cx="7971211" cy="229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649" y="2887699"/>
            <a:ext cx="7811177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7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Things To Remember While Designing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666729" cy="4465320"/>
          </a:xfrm>
        </p:spPr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Sizing </a:t>
            </a:r>
            <a:r>
              <a:rPr lang="en-US" b="1" dirty="0" smtClean="0"/>
              <a:t>Traces:</a:t>
            </a:r>
          </a:p>
          <a:p>
            <a:pPr marL="647646" lvl="1" indent="-342900" fontAlgn="base"/>
            <a:endParaRPr lang="en-US" b="1" dirty="0"/>
          </a:p>
          <a:p>
            <a:pPr marL="647646" lvl="1" indent="-342900" fontAlgn="base"/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68" y="2438400"/>
            <a:ext cx="10059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208</TotalTime>
  <Words>783</Words>
  <Application>Microsoft Office PowerPoint</Application>
  <PresentationFormat>Custom</PresentationFormat>
  <Paragraphs>176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Tech 16x9</vt:lpstr>
      <vt:lpstr>PCB DESIGN</vt:lpstr>
      <vt:lpstr>PCB</vt:lpstr>
      <vt:lpstr>PCB</vt:lpstr>
      <vt:lpstr>Bread Board</vt:lpstr>
      <vt:lpstr>Matrix Board</vt:lpstr>
      <vt:lpstr>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Things To Remember While Designing PCB</vt:lpstr>
      <vt:lpstr>PCB Design Software Tools</vt:lpstr>
      <vt:lpstr>How To Make Schematic</vt:lpstr>
      <vt:lpstr>Final PCB</vt:lpstr>
      <vt:lpstr> PCB Fabrication Process</vt:lpstr>
      <vt:lpstr> PCB Fabrication Process</vt:lpstr>
      <vt:lpstr>How To Make Schematic</vt:lpstr>
      <vt:lpstr>Final PCB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DESIGN</dc:title>
  <dc:creator>Samundra Acharya</dc:creator>
  <cp:lastModifiedBy>Samundra Acharya</cp:lastModifiedBy>
  <cp:revision>19</cp:revision>
  <dcterms:created xsi:type="dcterms:W3CDTF">2022-06-27T15:39:07Z</dcterms:created>
  <dcterms:modified xsi:type="dcterms:W3CDTF">2022-06-28T11:04:35Z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